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308" r:id="rId4"/>
    <p:sldId id="257" r:id="rId5"/>
    <p:sldId id="258" r:id="rId6"/>
    <p:sldId id="259" r:id="rId7"/>
    <p:sldId id="260" r:id="rId8"/>
    <p:sldId id="261" r:id="rId9"/>
    <p:sldId id="262" r:id="rId10"/>
    <p:sldId id="319" r:id="rId11"/>
    <p:sldId id="264" r:id="rId12"/>
    <p:sldId id="313" r:id="rId13"/>
    <p:sldId id="265" r:id="rId14"/>
    <p:sldId id="266" r:id="rId15"/>
    <p:sldId id="292" r:id="rId16"/>
    <p:sldId id="309" r:id="rId17"/>
    <p:sldId id="267" r:id="rId18"/>
    <p:sldId id="268" r:id="rId19"/>
    <p:sldId id="269" r:id="rId20"/>
    <p:sldId id="270" r:id="rId21"/>
    <p:sldId id="310" r:id="rId22"/>
    <p:sldId id="271" r:id="rId23"/>
    <p:sldId id="272" r:id="rId24"/>
    <p:sldId id="311" r:id="rId25"/>
    <p:sldId id="273" r:id="rId26"/>
    <p:sldId id="293" r:id="rId27"/>
    <p:sldId id="274" r:id="rId28"/>
    <p:sldId id="275" r:id="rId29"/>
    <p:sldId id="276" r:id="rId30"/>
    <p:sldId id="277" r:id="rId31"/>
    <p:sldId id="278" r:id="rId32"/>
    <p:sldId id="279" r:id="rId33"/>
    <p:sldId id="318" r:id="rId34"/>
    <p:sldId id="280" r:id="rId35"/>
    <p:sldId id="281" r:id="rId36"/>
    <p:sldId id="282" r:id="rId37"/>
    <p:sldId id="283" r:id="rId38"/>
    <p:sldId id="284" r:id="rId39"/>
    <p:sldId id="285" r:id="rId40"/>
    <p:sldId id="296" r:id="rId41"/>
    <p:sldId id="286" r:id="rId42"/>
    <p:sldId id="315" r:id="rId43"/>
    <p:sldId id="287" r:id="rId44"/>
    <p:sldId id="288" r:id="rId45"/>
    <p:sldId id="289" r:id="rId46"/>
    <p:sldId id="290" r:id="rId47"/>
    <p:sldId id="291" r:id="rId48"/>
    <p:sldId id="294" r:id="rId49"/>
    <p:sldId id="295" r:id="rId50"/>
    <p:sldId id="297" r:id="rId51"/>
    <p:sldId id="314" r:id="rId52"/>
    <p:sldId id="298" r:id="rId53"/>
    <p:sldId id="299" r:id="rId54"/>
    <p:sldId id="300" r:id="rId55"/>
    <p:sldId id="303" r:id="rId56"/>
    <p:sldId id="301" r:id="rId57"/>
    <p:sldId id="305" r:id="rId58"/>
    <p:sldId id="306" r:id="rId59"/>
    <p:sldId id="316" r:id="rId60"/>
    <p:sldId id="317" r:id="rId61"/>
    <p:sldId id="263" r:id="rId6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7" d="100"/>
          <a:sy n="77" d="100"/>
        </p:scale>
        <p:origin x="-11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l-G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F1F5611B-2202-4C50-9B93-3CE42396DB53}" type="datetimeFigureOut">
              <a:rPr lang="el-GR" smtClean="0"/>
              <a:t>14/2/2019</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305458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1F5611B-2202-4C50-9B93-3CE42396DB53}" type="datetimeFigureOut">
              <a:rPr lang="el-GR" smtClean="0"/>
              <a:t>14/2/2019</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373740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l-G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F1F5611B-2202-4C50-9B93-3CE42396DB53}" type="datetimeFigureOut">
              <a:rPr lang="el-GR" smtClean="0"/>
              <a:t>14/2/2019</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236036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F1F5611B-2202-4C50-9B93-3CE42396DB53}" type="datetimeFigureOut">
              <a:rPr lang="el-GR" smtClean="0"/>
              <a:t>14/2/2019</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3966233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F1F5611B-2202-4C50-9B93-3CE42396DB53}" type="datetimeFigureOut">
              <a:rPr lang="el-GR" smtClean="0"/>
              <a:t>14/2/2019</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4142155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F1F5611B-2202-4C50-9B93-3CE42396DB53}" type="datetimeFigureOut">
              <a:rPr lang="el-GR" smtClean="0"/>
              <a:t>14/2/2019</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286117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F1F5611B-2202-4C50-9B93-3CE42396DB53}" type="datetimeFigureOut">
              <a:rPr lang="el-GR" smtClean="0"/>
              <a:t>14/2/2019</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3110090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1F5611B-2202-4C50-9B93-3CE42396DB53}" type="datetimeFigureOut">
              <a:rPr lang="el-GR" smtClean="0"/>
              <a:t>14/2/2019</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3663779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1F5611B-2202-4C50-9B93-3CE42396DB53}" type="datetimeFigureOut">
              <a:rPr lang="el-GR" smtClean="0"/>
              <a:t>14/2/2019</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105262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1F5611B-2202-4C50-9B93-3CE42396DB53}" type="datetimeFigureOut">
              <a:rPr lang="el-GR" smtClean="0"/>
              <a:t>14/2/2019</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357613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1F5611B-2202-4C50-9B93-3CE42396DB53}" type="datetimeFigureOut">
              <a:rPr lang="el-GR" smtClean="0"/>
              <a:t>14/2/2019</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0CD710F-4712-482F-968C-444004FDBE16}" type="slidenum">
              <a:rPr lang="el-GR" smtClean="0"/>
              <a:t>‹#›</a:t>
            </a:fld>
            <a:endParaRPr lang="el-GR"/>
          </a:p>
        </p:txBody>
      </p:sp>
    </p:spTree>
    <p:extLst>
      <p:ext uri="{BB962C8B-B14F-4D97-AF65-F5344CB8AC3E}">
        <p14:creationId xmlns:p14="http://schemas.microsoft.com/office/powerpoint/2010/main" val="272127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F5611B-2202-4C50-9B93-3CE42396DB53}" type="datetimeFigureOut">
              <a:rPr lang="el-GR" smtClean="0"/>
              <a:t>14/2/2019</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CD710F-4712-482F-968C-444004FDBE16}" type="slidenum">
              <a:rPr lang="el-GR" smtClean="0"/>
              <a:t>‹#›</a:t>
            </a:fld>
            <a:endParaRPr lang="el-GR"/>
          </a:p>
        </p:txBody>
      </p:sp>
    </p:spTree>
    <p:extLst>
      <p:ext uri="{BB962C8B-B14F-4D97-AF65-F5344CB8AC3E}">
        <p14:creationId xmlns:p14="http://schemas.microsoft.com/office/powerpoint/2010/main" val="246916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sz="2800" b="1" dirty="0" smtClean="0">
                <a:latin typeface="Arial Narrow" panose="020B0606020202030204" pitchFamily="34" charset="0"/>
              </a:rPr>
              <a:t>ΠΡΟΣΦΥΓΕΣ: </a:t>
            </a:r>
            <a:br>
              <a:rPr lang="el-GR" sz="2800" b="1" dirty="0" smtClean="0">
                <a:latin typeface="Arial Narrow" panose="020B0606020202030204" pitchFamily="34" charset="0"/>
              </a:rPr>
            </a:br>
            <a:r>
              <a:rPr lang="el-GR" sz="2800" b="1" dirty="0" smtClean="0">
                <a:latin typeface="Arial Narrow" panose="020B0606020202030204" pitchFamily="34" charset="0"/>
              </a:rPr>
              <a:t>ΑΝΟΙΓΟΝΤΑΣ ΔΡΟΜΟΥΣ </a:t>
            </a:r>
            <a:br>
              <a:rPr lang="el-GR" sz="2800" b="1" dirty="0" smtClean="0">
                <a:latin typeface="Arial Narrow" panose="020B0606020202030204" pitchFamily="34" charset="0"/>
              </a:rPr>
            </a:br>
            <a:r>
              <a:rPr lang="el-GR" sz="2800" b="1" dirty="0" smtClean="0">
                <a:latin typeface="Arial Narrow" panose="020B0606020202030204" pitchFamily="34" charset="0"/>
              </a:rPr>
              <a:t>ΓΙΑ ΤΗΝ ΕΝΤΑΞΗ ΤΩΝ ΠΡΟΣΦΥΓΩΝ ΣΤΗΝ ΕΚΠΑΙΔΕΥΣΗ </a:t>
            </a:r>
            <a:endParaRPr lang="el-GR" sz="2800" b="1" dirty="0">
              <a:latin typeface="Arial Narrow" panose="020B0606020202030204" pitchFamily="34" charset="0"/>
            </a:endParaRPr>
          </a:p>
        </p:txBody>
      </p:sp>
    </p:spTree>
    <p:extLst>
      <p:ext uri="{BB962C8B-B14F-4D97-AF65-F5344CB8AC3E}">
        <p14:creationId xmlns:p14="http://schemas.microsoft.com/office/powerpoint/2010/main" val="2273137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Συμμετέχοντες:</a:t>
            </a:r>
            <a:br>
              <a:rPr lang="el-GR" dirty="0"/>
            </a:br>
            <a:endParaRPr lang="el-GR" dirty="0"/>
          </a:p>
        </p:txBody>
      </p:sp>
      <p:sp>
        <p:nvSpPr>
          <p:cNvPr id="3" name="Θέση περιεχομένου 2"/>
          <p:cNvSpPr>
            <a:spLocks noGrp="1"/>
          </p:cNvSpPr>
          <p:nvPr>
            <p:ph idx="1"/>
          </p:nvPr>
        </p:nvSpPr>
        <p:spPr>
          <a:xfrm>
            <a:off x="838200" y="1776198"/>
            <a:ext cx="10515600" cy="4351338"/>
          </a:xfrm>
        </p:spPr>
        <p:txBody>
          <a:bodyPr>
            <a:normAutofit/>
          </a:bodyPr>
          <a:lstStyle/>
          <a:p>
            <a:r>
              <a:rPr lang="el-GR" sz="2000" dirty="0" smtClean="0"/>
              <a:t>Κωνσταντίνος </a:t>
            </a:r>
            <a:r>
              <a:rPr lang="el-GR" sz="2000" dirty="0" err="1" smtClean="0"/>
              <a:t>Κολλιάρος</a:t>
            </a:r>
            <a:r>
              <a:rPr lang="el-GR" sz="2000" dirty="0" smtClean="0"/>
              <a:t>, διευθυντής  8</a:t>
            </a:r>
            <a:r>
              <a:rPr lang="el-GR" sz="2000" baseline="30000" dirty="0" smtClean="0"/>
              <a:t>ου</a:t>
            </a:r>
            <a:r>
              <a:rPr lang="el-GR" sz="2000" dirty="0" smtClean="0"/>
              <a:t> Γυμνασίου- </a:t>
            </a:r>
            <a:r>
              <a:rPr lang="el-GR" sz="2000" dirty="0" err="1" smtClean="0"/>
              <a:t>Λυκειακές</a:t>
            </a:r>
            <a:r>
              <a:rPr lang="el-GR" sz="2000" dirty="0" smtClean="0"/>
              <a:t> Τάξεις Χαλανδρίου  </a:t>
            </a:r>
          </a:p>
          <a:p>
            <a:r>
              <a:rPr lang="el-GR" sz="2000" dirty="0" smtClean="0"/>
              <a:t>Αθηνά </a:t>
            </a:r>
            <a:r>
              <a:rPr lang="el-GR" sz="2000" dirty="0" err="1" smtClean="0"/>
              <a:t>Βορρίση</a:t>
            </a:r>
            <a:r>
              <a:rPr lang="el-GR" sz="2000" dirty="0" smtClean="0"/>
              <a:t>, υπεύθυνη πολιτιστικού προγράμματος </a:t>
            </a:r>
            <a:endParaRPr lang="el-GR" sz="2000" dirty="0"/>
          </a:p>
          <a:p>
            <a:r>
              <a:rPr lang="el-GR" sz="2000" dirty="0"/>
              <a:t>Νεκταρία </a:t>
            </a:r>
            <a:r>
              <a:rPr lang="el-GR" sz="2000" dirty="0" err="1" smtClean="0"/>
              <a:t>Σκουτέλη</a:t>
            </a:r>
            <a:r>
              <a:rPr lang="el-GR" sz="2000" dirty="0" smtClean="0"/>
              <a:t>, </a:t>
            </a:r>
            <a:r>
              <a:rPr lang="el-GR" sz="2000" dirty="0"/>
              <a:t>συμμετέχουσα στο πολιτιστικό πρόγραμμα</a:t>
            </a:r>
          </a:p>
          <a:p>
            <a:r>
              <a:rPr lang="el-GR" sz="2000" dirty="0"/>
              <a:t>Αγλαΐα </a:t>
            </a:r>
            <a:r>
              <a:rPr lang="el-GR" sz="2000" dirty="0" err="1" smtClean="0"/>
              <a:t>Γιαννίτσαρη</a:t>
            </a:r>
            <a:r>
              <a:rPr lang="el-GR" sz="2000" dirty="0" smtClean="0"/>
              <a:t>, συμμετέχουσα στο πολιτιστικό πρόγραμμα</a:t>
            </a:r>
            <a:endParaRPr lang="el-GR" sz="2000" dirty="0"/>
          </a:p>
          <a:p>
            <a:r>
              <a:rPr lang="el-GR" sz="2000" dirty="0"/>
              <a:t>Χάρης </a:t>
            </a:r>
            <a:r>
              <a:rPr lang="el-GR" sz="2000" dirty="0" smtClean="0"/>
              <a:t>Παπαδόπουλος, σχολικός σύμβουλος Πρωτοβάθμιας Εκπαίδευσης</a:t>
            </a:r>
            <a:endParaRPr lang="el-GR" sz="2000" dirty="0"/>
          </a:p>
          <a:p>
            <a:r>
              <a:rPr lang="el-GR" sz="2000" dirty="0" err="1"/>
              <a:t>Μαρένια</a:t>
            </a:r>
            <a:r>
              <a:rPr lang="el-GR" sz="2000" dirty="0"/>
              <a:t> </a:t>
            </a:r>
            <a:r>
              <a:rPr lang="el-GR" sz="2000" dirty="0" smtClean="0"/>
              <a:t>Καραγιάννη, δασκάλα στο 72</a:t>
            </a:r>
            <a:r>
              <a:rPr lang="el-GR" sz="2000" baseline="30000" dirty="0" smtClean="0"/>
              <a:t>ο</a:t>
            </a:r>
            <a:r>
              <a:rPr lang="el-GR" sz="2000" dirty="0" smtClean="0"/>
              <a:t> δημοτικό σχολείο Αθήνας</a:t>
            </a:r>
            <a:endParaRPr lang="el-GR" sz="2000" dirty="0"/>
          </a:p>
          <a:p>
            <a:r>
              <a:rPr lang="el-GR" sz="2000" dirty="0"/>
              <a:t>Ειρήνη </a:t>
            </a:r>
            <a:r>
              <a:rPr lang="el-GR" sz="2000" dirty="0" smtClean="0"/>
              <a:t>Κουρή, υπεύθυνη πολιτιστικών θεμάτων της Δ.Δ.Ε.  Β΄ Αθήνας</a:t>
            </a:r>
            <a:endParaRPr lang="el-GR" sz="2000" dirty="0"/>
          </a:p>
          <a:p>
            <a:pPr marL="0" indent="0">
              <a:buNone/>
            </a:pPr>
            <a:r>
              <a:rPr lang="el-GR" sz="3100" dirty="0" smtClean="0"/>
              <a:t> </a:t>
            </a:r>
            <a:endParaRPr lang="el-GR" sz="3100" dirty="0"/>
          </a:p>
        </p:txBody>
      </p:sp>
    </p:spTree>
    <p:extLst>
      <p:ext uri="{BB962C8B-B14F-4D97-AF65-F5344CB8AC3E}">
        <p14:creationId xmlns:p14="http://schemas.microsoft.com/office/powerpoint/2010/main" val="1042808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Συμμετέχοντες μαθητές:</a:t>
            </a:r>
            <a:endParaRPr lang="el-GR" dirty="0"/>
          </a:p>
        </p:txBody>
      </p:sp>
      <p:sp>
        <p:nvSpPr>
          <p:cNvPr id="3" name="Θέση περιεχομένου 2"/>
          <p:cNvSpPr>
            <a:spLocks noGrp="1"/>
          </p:cNvSpPr>
          <p:nvPr>
            <p:ph idx="1"/>
          </p:nvPr>
        </p:nvSpPr>
        <p:spPr/>
        <p:txBody>
          <a:bodyPr>
            <a:normAutofit lnSpcReduction="10000"/>
          </a:bodyPr>
          <a:lstStyle/>
          <a:p>
            <a:pPr>
              <a:buFont typeface="Wingdings" panose="05000000000000000000" pitchFamily="2" charset="2"/>
              <a:buChar char="§"/>
            </a:pPr>
            <a:r>
              <a:rPr lang="el-GR" dirty="0" smtClean="0"/>
              <a:t>Θεοφανία </a:t>
            </a:r>
            <a:r>
              <a:rPr lang="el-GR" dirty="0" err="1" smtClean="0"/>
              <a:t>Αλυσανδράτου</a:t>
            </a:r>
            <a:endParaRPr lang="el-GR" dirty="0" smtClean="0"/>
          </a:p>
          <a:p>
            <a:pPr>
              <a:buFont typeface="Wingdings" panose="05000000000000000000" pitchFamily="2" charset="2"/>
              <a:buChar char="§"/>
            </a:pPr>
            <a:r>
              <a:rPr lang="el-GR" dirty="0" smtClean="0"/>
              <a:t>Άγγελος Δρακόπουλος</a:t>
            </a:r>
          </a:p>
          <a:p>
            <a:pPr>
              <a:buFont typeface="Wingdings" panose="05000000000000000000" pitchFamily="2" charset="2"/>
              <a:buChar char="§"/>
            </a:pPr>
            <a:r>
              <a:rPr lang="el-GR" dirty="0" smtClean="0"/>
              <a:t>Έλενα Ηλία</a:t>
            </a:r>
          </a:p>
          <a:p>
            <a:pPr>
              <a:buFont typeface="Wingdings" panose="05000000000000000000" pitchFamily="2" charset="2"/>
              <a:buChar char="§"/>
            </a:pPr>
            <a:r>
              <a:rPr lang="el-GR" dirty="0" smtClean="0"/>
              <a:t>Βασιλική </a:t>
            </a:r>
            <a:r>
              <a:rPr lang="el-GR" dirty="0" err="1" smtClean="0"/>
              <a:t>Αραπογιώργη</a:t>
            </a:r>
            <a:endParaRPr lang="el-GR" dirty="0" smtClean="0"/>
          </a:p>
          <a:p>
            <a:pPr>
              <a:buFont typeface="Wingdings" panose="05000000000000000000" pitchFamily="2" charset="2"/>
              <a:buChar char="§"/>
            </a:pPr>
            <a:r>
              <a:rPr lang="el-GR" dirty="0" smtClean="0"/>
              <a:t>Γιώργος Κοσμάς</a:t>
            </a:r>
          </a:p>
          <a:p>
            <a:pPr>
              <a:buFont typeface="Wingdings" panose="05000000000000000000" pitchFamily="2" charset="2"/>
              <a:buChar char="§"/>
            </a:pPr>
            <a:r>
              <a:rPr lang="el-GR" dirty="0" err="1" smtClean="0"/>
              <a:t>Μαριαλένα</a:t>
            </a:r>
            <a:r>
              <a:rPr lang="el-GR" dirty="0" smtClean="0"/>
              <a:t> Βασιλοπούλου</a:t>
            </a:r>
          </a:p>
          <a:p>
            <a:pPr>
              <a:buFont typeface="Wingdings" panose="05000000000000000000" pitchFamily="2" charset="2"/>
              <a:buChar char="§"/>
            </a:pPr>
            <a:r>
              <a:rPr lang="el-GR" dirty="0" smtClean="0"/>
              <a:t>Αδαμαντία </a:t>
            </a:r>
            <a:r>
              <a:rPr lang="el-GR" dirty="0" err="1" smtClean="0"/>
              <a:t>Φράττα</a:t>
            </a:r>
            <a:endParaRPr lang="el-GR" dirty="0" smtClean="0"/>
          </a:p>
          <a:p>
            <a:pPr>
              <a:buFont typeface="Wingdings" panose="05000000000000000000" pitchFamily="2" charset="2"/>
              <a:buChar char="§"/>
            </a:pPr>
            <a:r>
              <a:rPr lang="el-GR" dirty="0" err="1" smtClean="0"/>
              <a:t>Σταυρίνα</a:t>
            </a:r>
            <a:r>
              <a:rPr lang="el-GR" dirty="0" smtClean="0"/>
              <a:t> Χρυσάνθου</a:t>
            </a:r>
          </a:p>
          <a:p>
            <a:pPr>
              <a:buFont typeface="Wingdings" panose="05000000000000000000" pitchFamily="2" charset="2"/>
              <a:buChar char="§"/>
            </a:pPr>
            <a:r>
              <a:rPr lang="el-GR" dirty="0" smtClean="0"/>
              <a:t>Έλλη Αλεξανδρίδη</a:t>
            </a:r>
          </a:p>
          <a:p>
            <a:pPr marL="0" indent="0">
              <a:buNone/>
            </a:pPr>
            <a:endParaRPr lang="el-GR" dirty="0"/>
          </a:p>
          <a:p>
            <a:endParaRPr lang="el-GR" dirty="0"/>
          </a:p>
        </p:txBody>
      </p:sp>
    </p:spTree>
    <p:extLst>
      <p:ext uri="{BB962C8B-B14F-4D97-AF65-F5344CB8AC3E}">
        <p14:creationId xmlns:p14="http://schemas.microsoft.com/office/powerpoint/2010/main" val="29432609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51935" y="1112108"/>
            <a:ext cx="10801865" cy="5064855"/>
          </a:xfrm>
        </p:spPr>
        <p:txBody>
          <a:bodyPr/>
          <a:lstStyle/>
          <a:p>
            <a:pPr marL="0" indent="0">
              <a:buNone/>
            </a:pPr>
            <a:endParaRPr lang="el-GR" dirty="0" smtClean="0"/>
          </a:p>
          <a:p>
            <a:r>
              <a:rPr lang="el-GR" dirty="0" smtClean="0"/>
              <a:t>  Στις πρώτες συναντήσεις:</a:t>
            </a:r>
            <a:endParaRPr lang="el-GR" dirty="0"/>
          </a:p>
          <a:p>
            <a:pPr marL="0" indent="0">
              <a:buNone/>
            </a:pPr>
            <a:r>
              <a:rPr lang="el-GR" sz="2400" dirty="0"/>
              <a:t> </a:t>
            </a:r>
            <a:r>
              <a:rPr lang="el-GR" sz="2400" dirty="0" smtClean="0"/>
              <a:t>     Η ομάδα μας εκφράζει την άποψη</a:t>
            </a:r>
          </a:p>
          <a:p>
            <a:pPr marL="914400" lvl="2" indent="0">
              <a:buNone/>
            </a:pPr>
            <a:r>
              <a:rPr lang="el-GR" dirty="0" smtClean="0"/>
              <a:t> </a:t>
            </a:r>
            <a:r>
              <a:rPr lang="el-GR" b="1" i="1" dirty="0" smtClean="0"/>
              <a:t>ότι θα μπορούσαμε να ασχοληθούμε και φέτος με το θέμα των προσφύγων </a:t>
            </a:r>
            <a:r>
              <a:rPr lang="el-GR" sz="1600" dirty="0" smtClean="0"/>
              <a:t>.  </a:t>
            </a:r>
          </a:p>
          <a:p>
            <a:pPr marL="914400" lvl="2" indent="0">
              <a:buNone/>
            </a:pPr>
            <a:endParaRPr lang="el-GR" sz="1600" dirty="0"/>
          </a:p>
          <a:p>
            <a:pPr marL="914400" lvl="2" indent="0">
              <a:buNone/>
            </a:pPr>
            <a:r>
              <a:rPr lang="el-GR" sz="1600" dirty="0" smtClean="0"/>
              <a:t>                    </a:t>
            </a:r>
            <a:r>
              <a:rPr lang="el-GR" dirty="0" smtClean="0"/>
              <a:t>Η εισήγηση, της υπεύθυνης του προγράμματος, Αθηνάς </a:t>
            </a:r>
            <a:r>
              <a:rPr lang="el-GR" dirty="0" err="1" smtClean="0"/>
              <a:t>Βορρίση</a:t>
            </a:r>
            <a:r>
              <a:rPr lang="el-GR" dirty="0" smtClean="0"/>
              <a:t> είναι:</a:t>
            </a:r>
          </a:p>
          <a:p>
            <a:pPr marL="0" indent="0">
              <a:buNone/>
            </a:pPr>
            <a:r>
              <a:rPr lang="el-GR" sz="2400" dirty="0" smtClean="0"/>
              <a:t>             </a:t>
            </a:r>
            <a:r>
              <a:rPr lang="el-GR" sz="2000" b="1" i="1" dirty="0" smtClean="0"/>
              <a:t>«Υλοποίηση μιας πειραματικής διδασκαλίας σε τάξη προσφύγων».</a:t>
            </a:r>
          </a:p>
          <a:p>
            <a:r>
              <a:rPr lang="el-GR" sz="2400" dirty="0" smtClean="0"/>
              <a:t>Η πρόταση γίνεται δεκτή από τους συμμετέχοντες στο πρόγραμμα με ενθουσιασμό.  </a:t>
            </a:r>
            <a:endParaRPr lang="el-GR" sz="2400" dirty="0"/>
          </a:p>
        </p:txBody>
      </p:sp>
    </p:spTree>
    <p:extLst>
      <p:ext uri="{BB962C8B-B14F-4D97-AF65-F5344CB8AC3E}">
        <p14:creationId xmlns:p14="http://schemas.microsoft.com/office/powerpoint/2010/main" val="23212729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smtClean="0"/>
              <a:t>Σε επόμενες συναντήσεις συζητάμε, ποιο θα μπορούσε να είναι το αντικείμενο διδασκαλίας:</a:t>
            </a:r>
          </a:p>
          <a:p>
            <a:pPr marL="0" indent="0">
              <a:buNone/>
            </a:pPr>
            <a:r>
              <a:rPr lang="el-GR" dirty="0" smtClean="0"/>
              <a:t>Ελληνική γλώσσα, μαθηματικά, καλλιτεχνικά, πληροφορική αγγλικά μουσική …</a:t>
            </a:r>
          </a:p>
          <a:p>
            <a:pPr marL="0" indent="0">
              <a:buNone/>
            </a:pPr>
            <a:endParaRPr lang="el-GR" dirty="0"/>
          </a:p>
        </p:txBody>
      </p:sp>
    </p:spTree>
    <p:extLst>
      <p:ext uri="{BB962C8B-B14F-4D97-AF65-F5344CB8AC3E}">
        <p14:creationId xmlns:p14="http://schemas.microsoft.com/office/powerpoint/2010/main" val="2619598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smtClean="0"/>
              <a:t>Παράλληλα,  συγκεντρώνουμε στοιχεία από τη Διεύθυνση Δευτεροβάθμιας Εκπαίδευσης και το Υπουργείο Παιδείας, για τα σχολεία Πρωτοβάθμιας Εκπαίδευσης, όπου υλοποιούν  πρόγραμμα εκπαίδευσης προσφύγων. </a:t>
            </a:r>
          </a:p>
          <a:p>
            <a:pPr marL="0" indent="0">
              <a:buNone/>
            </a:pPr>
            <a:endParaRPr lang="el-GR" dirty="0" smtClean="0"/>
          </a:p>
          <a:p>
            <a:r>
              <a:rPr lang="el-GR" dirty="0" smtClean="0"/>
              <a:t>Η υπεύθυνη του προγράμματος πραγματοποιεί επισκέψεις και μιλάει με τους αρμόδιους φορείς (διευθυντές , σχολικούς συμβούλους κ.ά.). </a:t>
            </a:r>
          </a:p>
          <a:p>
            <a:endParaRPr lang="el-GR" dirty="0"/>
          </a:p>
        </p:txBody>
      </p:sp>
    </p:spTree>
    <p:extLst>
      <p:ext uri="{BB962C8B-B14F-4D97-AF65-F5344CB8AC3E}">
        <p14:creationId xmlns:p14="http://schemas.microsoft.com/office/powerpoint/2010/main" val="2122532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smtClean="0"/>
              <a:t>Συμφωνούμε, όλοι μαζί, μετά από διάφορες πληροφορίες που φτάνουν σε εμάς, να υλοποιήσουμε μια διδασκαλία με αντικείμενο τη Νέα Ελληνική Γλώσσα σε παιδιά – πρόσφυγες, που φοιτούν σε απογευματινά τμήματα συγκεκριμένου σχολείου στο κέντρο της Αθήνας.</a:t>
            </a:r>
          </a:p>
          <a:p>
            <a:endParaRPr lang="el-GR" dirty="0"/>
          </a:p>
          <a:p>
            <a:endParaRPr lang="el-GR" dirty="0" smtClean="0"/>
          </a:p>
          <a:p>
            <a:endParaRPr lang="el-GR" dirty="0"/>
          </a:p>
          <a:p>
            <a:endParaRPr lang="el-GR" dirty="0" smtClean="0"/>
          </a:p>
          <a:p>
            <a:endParaRPr lang="el-GR" dirty="0"/>
          </a:p>
          <a:p>
            <a:endParaRPr lang="el-GR" dirty="0" smtClean="0"/>
          </a:p>
          <a:p>
            <a:endParaRPr lang="el-GR" dirty="0"/>
          </a:p>
        </p:txBody>
      </p:sp>
    </p:spTree>
    <p:extLst>
      <p:ext uri="{BB962C8B-B14F-4D97-AF65-F5344CB8AC3E}">
        <p14:creationId xmlns:p14="http://schemas.microsoft.com/office/powerpoint/2010/main" val="629117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pPr algn="just"/>
            <a:r>
              <a:rPr lang="el-GR" dirty="0" smtClean="0"/>
              <a:t>Ο σχεδιασμός της διδασκαλίας, η συγγραφή συγκεκριμένου κειμένου στην ελληνική και αγγλική γλώσσα, η επιλογή λέξεων (λέξεις- κλειδιά) με βάση τις οποίες δημιουργήσαμε φωτογραφικό υλικό, ήταν αποκλειστικά στην ευθύνη της υπεύθυνης του προγράμματος. </a:t>
            </a:r>
          </a:p>
          <a:p>
            <a:pPr algn="just"/>
            <a:endParaRPr lang="el-GR" dirty="0" smtClean="0"/>
          </a:p>
          <a:p>
            <a:pPr algn="just"/>
            <a:r>
              <a:rPr lang="el-GR" dirty="0" smtClean="0"/>
              <a:t>Το  εποπτικό υλικό που χρησιμοποιήθηκε προετοιμάστηκε από ολόκληρη την ομάδα με μεγάλη χαρά. </a:t>
            </a:r>
            <a:endParaRPr lang="el-GR" dirty="0"/>
          </a:p>
        </p:txBody>
      </p:sp>
    </p:spTree>
    <p:extLst>
      <p:ext uri="{BB962C8B-B14F-4D97-AF65-F5344CB8AC3E}">
        <p14:creationId xmlns:p14="http://schemas.microsoft.com/office/powerpoint/2010/main" val="4279281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pPr algn="just">
              <a:buFont typeface="Wingdings" panose="05000000000000000000" pitchFamily="2" charset="2"/>
              <a:buChar char="§"/>
            </a:pPr>
            <a:endParaRPr lang="el-GR" b="1" i="1" dirty="0" smtClean="0"/>
          </a:p>
          <a:p>
            <a:pPr algn="just">
              <a:buFont typeface="Wingdings" panose="05000000000000000000" pitchFamily="2" charset="2"/>
              <a:buChar char="§"/>
            </a:pPr>
            <a:r>
              <a:rPr lang="el-GR" dirty="0" smtClean="0"/>
              <a:t>Το παραπάνω υλικό αξιοποιήθηκε στη διδασκαλία μας, η οποία υλοποιήθηκε  κάτω από συγκεκριμένες οδηγίες και δοκιμασίες, πάντα με την εποπτεία της  υπεύθυνης και τη συνεργασία των συμμετεχουσών.</a:t>
            </a:r>
          </a:p>
          <a:p>
            <a:pPr algn="just">
              <a:buFont typeface="Wingdings" panose="05000000000000000000" pitchFamily="2" charset="2"/>
              <a:buChar char="§"/>
            </a:pPr>
            <a:endParaRPr lang="el-GR" dirty="0"/>
          </a:p>
        </p:txBody>
      </p:sp>
    </p:spTree>
    <p:extLst>
      <p:ext uri="{BB962C8B-B14F-4D97-AF65-F5344CB8AC3E}">
        <p14:creationId xmlns:p14="http://schemas.microsoft.com/office/powerpoint/2010/main" val="3959003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1458097"/>
            <a:ext cx="10515600" cy="4718866"/>
          </a:xfrm>
        </p:spPr>
        <p:txBody>
          <a:bodyPr/>
          <a:lstStyle/>
          <a:p>
            <a:endParaRPr lang="el-GR" dirty="0" smtClean="0"/>
          </a:p>
          <a:p>
            <a:r>
              <a:rPr lang="el-GR" dirty="0" smtClean="0"/>
              <a:t>Την Τρίτη, 21 Μαρτίου φύγαμε από το σχολείο μας μετά το μάθημα και κατευθυνθήκαμε στο κέντρο της Αθήνας για να συναντήσουμε τους μικρούς μαθητές μας.  </a:t>
            </a:r>
            <a:endParaRPr lang="el-GR" dirty="0"/>
          </a:p>
        </p:txBody>
      </p:sp>
    </p:spTree>
    <p:extLst>
      <p:ext uri="{BB962C8B-B14F-4D97-AF65-F5344CB8AC3E}">
        <p14:creationId xmlns:p14="http://schemas.microsoft.com/office/powerpoint/2010/main" val="155992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29946" y="1825625"/>
            <a:ext cx="7266945" cy="4351338"/>
          </a:xfrm>
        </p:spPr>
      </p:pic>
    </p:spTree>
    <p:extLst>
      <p:ext uri="{BB962C8B-B14F-4D97-AF65-F5344CB8AC3E}">
        <p14:creationId xmlns:p14="http://schemas.microsoft.com/office/powerpoint/2010/main" val="3128462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pPr marL="0" lvl="0" indent="0">
              <a:buNone/>
            </a:pPr>
            <a:r>
              <a:rPr lang="el-GR" dirty="0"/>
              <a:t>Η Αδαμαντία </a:t>
            </a:r>
            <a:r>
              <a:rPr lang="el-GR" dirty="0" err="1"/>
              <a:t>Φράττα</a:t>
            </a:r>
            <a:r>
              <a:rPr lang="el-GR" dirty="0"/>
              <a:t>, </a:t>
            </a:r>
            <a:r>
              <a:rPr lang="el-GR" dirty="0" err="1"/>
              <a:t>Α΄Λυκείου</a:t>
            </a:r>
            <a:r>
              <a:rPr lang="el-GR" dirty="0"/>
              <a:t>, λέει:</a:t>
            </a:r>
          </a:p>
          <a:p>
            <a:pPr marL="0" indent="0">
              <a:buNone/>
            </a:pPr>
            <a:r>
              <a:rPr lang="el-GR" i="1" dirty="0"/>
              <a:t> </a:t>
            </a:r>
            <a:endParaRPr lang="el-GR" dirty="0"/>
          </a:p>
          <a:p>
            <a:pPr marL="0" indent="0">
              <a:buNone/>
            </a:pPr>
            <a:r>
              <a:rPr lang="el-GR" i="1" dirty="0"/>
              <a:t>Το φετινό πρόγραμμα ήταν πολύ πρωτότυπο. Το σημαντικότερο είναι πως ήταν εντός της επικαιρότητας και μας έδωσε εμπειρίες, τις οποίες θα μπορέσουμε να αξιοποιήσουμε στην ζωή μας μελλοντικά, αλλά και άμεσα: «διδάξαμε» λίγα «ελληνικά»  σε πρόσφυγες.</a:t>
            </a:r>
            <a:endParaRPr lang="el-GR" dirty="0"/>
          </a:p>
          <a:p>
            <a:pPr marL="0" indent="0">
              <a:buNone/>
            </a:pPr>
            <a:r>
              <a:rPr lang="el-GR" i="1" dirty="0" smtClean="0"/>
              <a:t>	Το </a:t>
            </a:r>
            <a:r>
              <a:rPr lang="el-GR" i="1" dirty="0"/>
              <a:t>κυριότερο για μένα είναι, πως ήρθαμε σε επαφή μαζί τους, τους γνωρίσαμε και κατά κάποιον τρόπο αποδείξαμε πως έχουμε κοινά με άτομα από τελείως διαφορετική κουλτούρα.</a:t>
            </a:r>
            <a:endParaRPr lang="el-GR" dirty="0"/>
          </a:p>
        </p:txBody>
      </p:sp>
    </p:spTree>
    <p:extLst>
      <p:ext uri="{BB962C8B-B14F-4D97-AF65-F5344CB8AC3E}">
        <p14:creationId xmlns:p14="http://schemas.microsoft.com/office/powerpoint/2010/main" val="735561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11068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135227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3737564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1268627"/>
            <a:ext cx="10515600" cy="4908336"/>
          </a:xfrm>
        </p:spPr>
        <p:txBody>
          <a:bodyPr>
            <a:normAutofit lnSpcReduction="10000"/>
          </a:bodyPr>
          <a:lstStyle/>
          <a:p>
            <a:pPr marL="0" lvl="0" indent="0">
              <a:buNone/>
            </a:pPr>
            <a:r>
              <a:rPr lang="el-GR" dirty="0"/>
              <a:t>Η Βασιλική </a:t>
            </a:r>
            <a:r>
              <a:rPr lang="el-GR" dirty="0" err="1"/>
              <a:t>Αραπογιώργη</a:t>
            </a:r>
            <a:r>
              <a:rPr lang="el-GR" dirty="0"/>
              <a:t>, </a:t>
            </a:r>
            <a:r>
              <a:rPr lang="el-GR" dirty="0" err="1"/>
              <a:t>Β΄Λυκείου</a:t>
            </a:r>
            <a:r>
              <a:rPr lang="el-GR" dirty="0"/>
              <a:t>, γράφει:</a:t>
            </a:r>
          </a:p>
          <a:p>
            <a:pPr marL="0" indent="0">
              <a:buNone/>
            </a:pPr>
            <a:r>
              <a:rPr lang="el-GR" i="1" dirty="0"/>
              <a:t>Η εμπειρία μου μέσα από το πρόγραμμα, που αφορούσε τα παιδιά των προσφύγων στην Ελλάδα ήταν από τις πιο σημαντικές. Και αυτό επειδή ή ασχολία με ένα τέτοιου είδους πρόγραμμα καθώς και η επαφή με παιδιά που έχουν περάσει ό,τι ακούμε στις ειδήσεις καθημερινά, επηρέασε τον τρόπο σκέψης μου.</a:t>
            </a:r>
            <a:endParaRPr lang="el-GR" dirty="0"/>
          </a:p>
          <a:p>
            <a:pPr marL="0" indent="0">
              <a:buNone/>
            </a:pPr>
            <a:r>
              <a:rPr lang="el-GR" i="1" dirty="0"/>
              <a:t>	Καταφέραμε μέσω της αφήγησης, </a:t>
            </a:r>
            <a:r>
              <a:rPr lang="el-GR" i="1" dirty="0" smtClean="0"/>
              <a:t>μιας </a:t>
            </a:r>
            <a:r>
              <a:rPr lang="el-GR" i="1" dirty="0"/>
              <a:t>ιστορίας και μέσω του χρόνου, που περάσαμε μαζί τους, να γνωρίσουμε τα παιδιά αυτά και τα ίδια να συναντήσουν εμάς, να ακούσουν την ελληνική γλώσσα και να συναναστραφούν με άτομα που ζουν στη χώρα που βρίσκονται.</a:t>
            </a:r>
            <a:endParaRPr lang="el-GR" dirty="0"/>
          </a:p>
          <a:p>
            <a:pPr marL="0" indent="0">
              <a:buNone/>
            </a:pPr>
            <a:r>
              <a:rPr lang="el-GR" i="1" dirty="0"/>
              <a:t>	Ελπίζω να συνεχιστεί το πρόγραμμα και να ξανασυναντηθούμε με αυτά και άλλα παιδιά.</a:t>
            </a:r>
            <a:endParaRPr lang="el-GR" dirty="0"/>
          </a:p>
          <a:p>
            <a:endParaRPr lang="el-GR" dirty="0"/>
          </a:p>
        </p:txBody>
      </p:sp>
    </p:spTree>
    <p:extLst>
      <p:ext uri="{BB962C8B-B14F-4D97-AF65-F5344CB8AC3E}">
        <p14:creationId xmlns:p14="http://schemas.microsoft.com/office/powerpoint/2010/main" val="1561237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974047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7189465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701132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5751017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848497"/>
            <a:ext cx="10515600" cy="5328466"/>
          </a:xfrm>
        </p:spPr>
        <p:txBody>
          <a:bodyPr/>
          <a:lstStyle/>
          <a:p>
            <a:pPr marL="0" lvl="0" indent="0">
              <a:buNone/>
            </a:pPr>
            <a:r>
              <a:rPr lang="el-GR" dirty="0" smtClean="0"/>
              <a:t>Η </a:t>
            </a:r>
            <a:r>
              <a:rPr lang="el-GR" dirty="0"/>
              <a:t>Έλενα Ηλία , </a:t>
            </a:r>
            <a:r>
              <a:rPr lang="el-GR" dirty="0" err="1"/>
              <a:t>Β΄Λυκείου</a:t>
            </a:r>
            <a:r>
              <a:rPr lang="el-GR" dirty="0"/>
              <a:t>, έγραψε:</a:t>
            </a:r>
          </a:p>
          <a:p>
            <a:pPr marL="0" indent="0">
              <a:buNone/>
            </a:pPr>
            <a:r>
              <a:rPr lang="el-GR" i="1" dirty="0"/>
              <a:t>Φέτος ήταν μια ιδιαίτερη χρονιά. Μαζί με την κυρία </a:t>
            </a:r>
            <a:r>
              <a:rPr lang="el-GR" i="1" dirty="0" err="1"/>
              <a:t>Βορρίση</a:t>
            </a:r>
            <a:r>
              <a:rPr lang="el-GR" i="1" dirty="0"/>
              <a:t> επισκεφθήκαμε ένα δημοτικό σχολείο στην ιστορική Πλάκα. Εκεί γνωρίσαμε παιδιά, προσφυγόπουλα, με τα οποία διαβάσαμε ιστορίες και παίξαμε.</a:t>
            </a:r>
            <a:endParaRPr lang="el-GR" dirty="0"/>
          </a:p>
          <a:p>
            <a:pPr marL="0" indent="0">
              <a:buNone/>
            </a:pPr>
            <a:r>
              <a:rPr lang="el-GR" i="1" dirty="0"/>
              <a:t>          Τα παιδιά αυτά είχαν τα πιο ευγενικά μάτια που έχω κοιτάξει ποτέ. Ο </a:t>
            </a:r>
            <a:r>
              <a:rPr lang="el-GR" i="1" dirty="0" err="1"/>
              <a:t>Αμίρ</a:t>
            </a:r>
            <a:r>
              <a:rPr lang="el-GR" i="1" dirty="0"/>
              <a:t>, ζωγράφισε ένα μαύρο σκυλάκι. Μου είπε για το σκύλο του που έμεινε πίσω στην Παλαιστίνη και του λείπει.</a:t>
            </a:r>
            <a:endParaRPr lang="el-GR" dirty="0"/>
          </a:p>
          <a:p>
            <a:pPr marL="0" indent="0">
              <a:buNone/>
            </a:pPr>
            <a:r>
              <a:rPr lang="el-GR" i="1" dirty="0"/>
              <a:t>       Ελπίζω να ξαναδούμε τα παιδιά σύντομα και να διαβάσουμε μαζί τους κι άλλα παραμύθια.</a:t>
            </a:r>
            <a:endParaRPr lang="el-GR" dirty="0"/>
          </a:p>
          <a:p>
            <a:pPr marL="0" indent="0">
              <a:buNone/>
            </a:pPr>
            <a:endParaRPr lang="el-GR" dirty="0"/>
          </a:p>
        </p:txBody>
      </p:sp>
    </p:spTree>
    <p:extLst>
      <p:ext uri="{BB962C8B-B14F-4D97-AF65-F5344CB8AC3E}">
        <p14:creationId xmlns:p14="http://schemas.microsoft.com/office/powerpoint/2010/main" val="6615741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123891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316011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1013254"/>
            <a:ext cx="10515600" cy="5163709"/>
          </a:xfrm>
        </p:spPr>
        <p:txBody>
          <a:bodyPr>
            <a:normAutofit fontScale="85000" lnSpcReduction="10000"/>
          </a:bodyPr>
          <a:lstStyle/>
          <a:p>
            <a:pPr marL="0" lvl="0" indent="0">
              <a:buNone/>
            </a:pPr>
            <a:r>
              <a:rPr lang="el-GR" sz="3000" dirty="0"/>
              <a:t>Η </a:t>
            </a:r>
            <a:r>
              <a:rPr lang="el-GR" sz="3000" dirty="0" err="1"/>
              <a:t>Μαριαλένα</a:t>
            </a:r>
            <a:r>
              <a:rPr lang="el-GR" sz="3000" dirty="0"/>
              <a:t> Βασιλοπούλου έγραψε</a:t>
            </a:r>
            <a:r>
              <a:rPr lang="el-GR" dirty="0"/>
              <a:t>:</a:t>
            </a:r>
          </a:p>
          <a:p>
            <a:pPr marL="0" indent="0">
              <a:buNone/>
            </a:pPr>
            <a:r>
              <a:rPr lang="el-GR" i="1" dirty="0"/>
              <a:t>Ήταν μια αξέχαστη εμπειρία. Απλά την ώρα που διδάσκαμε όλα έβγαιναν αυθόρμητα!</a:t>
            </a:r>
            <a:endParaRPr lang="el-GR" dirty="0"/>
          </a:p>
          <a:p>
            <a:pPr marL="0" indent="0">
              <a:buNone/>
            </a:pPr>
            <a:r>
              <a:rPr lang="el-GR" i="1" dirty="0" smtClean="0"/>
              <a:t>	Τα </a:t>
            </a:r>
            <a:r>
              <a:rPr lang="el-GR" i="1" dirty="0"/>
              <a:t>παιδιά ήταν κάτι παραπάνω από συνεργάσιμα, κάτι που μας εξέπληξε όλους, γιατί στην αρχή βλέπαμε πολλά  απ’ αυτά να κάθονται μη ξέροντας τι να πουν ή τι να κάνουν. </a:t>
            </a:r>
            <a:endParaRPr lang="el-GR" dirty="0"/>
          </a:p>
          <a:p>
            <a:pPr marL="0" indent="0">
              <a:buNone/>
            </a:pPr>
            <a:r>
              <a:rPr lang="el-GR" i="1" dirty="0"/>
              <a:t>	Παρατηρήσαμε ότι πολλά έδειχναν τις τρομακτικές εμπειρίες τους, για </a:t>
            </a:r>
            <a:r>
              <a:rPr lang="el-GR" i="1" dirty="0" smtClean="0"/>
              <a:t>παράδειγμα, </a:t>
            </a:r>
            <a:r>
              <a:rPr lang="el-GR" i="1" dirty="0"/>
              <a:t>όταν αρχίσαμε να ζωγραφίζουμε, το αγαπημένο τους </a:t>
            </a:r>
            <a:r>
              <a:rPr lang="el-GR" i="1" dirty="0" smtClean="0"/>
              <a:t>χρώμα ήταν </a:t>
            </a:r>
            <a:r>
              <a:rPr lang="el-GR" i="1" dirty="0"/>
              <a:t>το μαύρο και όταν τους ρωτήσαμε αν αγαπούσαν κάτι (όπως η Άννα αγαπούσε τα ζώα στην ιστορία μας) </a:t>
            </a:r>
            <a:r>
              <a:rPr lang="el-GR" i="1" dirty="0" smtClean="0"/>
              <a:t>απάντησαν, </a:t>
            </a:r>
            <a:r>
              <a:rPr lang="el-GR" i="1" dirty="0"/>
              <a:t>τα αδέλφια τους , που ήταν πίσω στη χώρα τους. </a:t>
            </a:r>
            <a:endParaRPr lang="el-GR" dirty="0"/>
          </a:p>
          <a:p>
            <a:pPr marL="0" indent="0">
              <a:buNone/>
            </a:pPr>
            <a:r>
              <a:rPr lang="el-GR" i="1" dirty="0"/>
              <a:t>	Ωστόσο, ήταν πολύ χαρούμενα και ευδιάθετα παιδιά. Αυτή η διδασκαλία ήταν κάτι που σίγουρα θέλουμε να επαναληφθεί. Δεθήκαμε τόσο με εκείνα, όσο και μεταξύ μας.</a:t>
            </a:r>
            <a:endParaRPr lang="el-GR" dirty="0"/>
          </a:p>
          <a:p>
            <a:pPr marL="0" indent="0">
              <a:buNone/>
            </a:pPr>
            <a:r>
              <a:rPr lang="el-GR" i="1" dirty="0" smtClean="0"/>
              <a:t>	Έτσι </a:t>
            </a:r>
            <a:r>
              <a:rPr lang="el-GR" i="1" dirty="0"/>
              <a:t>δε μου φαίνεται περίεργο να ξαναπώ: Ήταν μια αξέχαστη εμπειρία!</a:t>
            </a:r>
            <a:endParaRPr lang="el-GR" dirty="0"/>
          </a:p>
          <a:p>
            <a:pPr marL="0" indent="0">
              <a:buNone/>
            </a:pPr>
            <a:endParaRPr lang="el-GR" dirty="0"/>
          </a:p>
        </p:txBody>
      </p:sp>
    </p:spTree>
    <p:extLst>
      <p:ext uri="{BB962C8B-B14F-4D97-AF65-F5344CB8AC3E}">
        <p14:creationId xmlns:p14="http://schemas.microsoft.com/office/powerpoint/2010/main" val="35207180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1712626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7677329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3638750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31283665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5854856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3326657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3444575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8892877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365125"/>
            <a:ext cx="10515600" cy="1117685"/>
          </a:xfrm>
        </p:spPr>
        <p:txBody>
          <a:bodyPr>
            <a:normAutofit/>
          </a:bodyPr>
          <a:lstStyle/>
          <a:p>
            <a:r>
              <a:rPr lang="el-GR" sz="2800" b="1" dirty="0" smtClean="0"/>
              <a:t>Η Έλλη Αλεξανδρίδη, </a:t>
            </a:r>
            <a:r>
              <a:rPr lang="el-GR" sz="2800" b="1" dirty="0" err="1" smtClean="0"/>
              <a:t>Α΄Λυκείου</a:t>
            </a:r>
            <a:r>
              <a:rPr lang="el-GR" sz="2800" b="1" dirty="0" smtClean="0"/>
              <a:t>, γράφει:</a:t>
            </a:r>
            <a:endParaRPr lang="el-GR" sz="2800" b="1" dirty="0"/>
          </a:p>
        </p:txBody>
      </p:sp>
      <p:sp>
        <p:nvSpPr>
          <p:cNvPr id="3" name="Θέση περιεχομένου 2"/>
          <p:cNvSpPr>
            <a:spLocks noGrp="1"/>
          </p:cNvSpPr>
          <p:nvPr>
            <p:ph idx="1"/>
          </p:nvPr>
        </p:nvSpPr>
        <p:spPr>
          <a:xfrm>
            <a:off x="838200" y="1622854"/>
            <a:ext cx="10515600" cy="4629665"/>
          </a:xfrm>
        </p:spPr>
        <p:txBody>
          <a:bodyPr/>
          <a:lstStyle/>
          <a:p>
            <a:pPr marL="0" indent="0" algn="just">
              <a:buNone/>
            </a:pPr>
            <a:r>
              <a:rPr lang="el-GR" sz="2600" i="1" dirty="0"/>
              <a:t>Θεωρώ ότι το πρόγραμμα ήταν καταπληκτικό. Αποκομίσαμε πολλά θετικά στοιχεία </a:t>
            </a:r>
            <a:r>
              <a:rPr lang="el-GR" sz="2600" i="1" dirty="0" smtClean="0"/>
              <a:t>στο πλαίσιο </a:t>
            </a:r>
            <a:r>
              <a:rPr lang="el-GR" sz="2600" i="1" dirty="0"/>
              <a:t>της συνεργασίας και της αποδοχής του διαφορετικού. Ο χρόνος που περάσαμε με τα παιδιά αυτά ήταν ποιοτικός και καταφέρανε και αυτά να εξοικειωθούν με τους ανθρώπους της χώρας στην οποία βρίσκονται, αλλά και εμείς </a:t>
            </a:r>
            <a:r>
              <a:rPr lang="el-GR" sz="2600" i="1" dirty="0" smtClean="0"/>
              <a:t> </a:t>
            </a:r>
            <a:r>
              <a:rPr lang="el-GR" sz="2600" i="1" dirty="0"/>
              <a:t>τα </a:t>
            </a:r>
            <a:r>
              <a:rPr lang="el-GR" sz="2600" i="1" dirty="0" smtClean="0"/>
              <a:t>αντιμετωπίσαμε </a:t>
            </a:r>
            <a:r>
              <a:rPr lang="el-GR" sz="2600" i="1" dirty="0"/>
              <a:t>θετικά και με χαμόγελο.</a:t>
            </a:r>
          </a:p>
          <a:p>
            <a:pPr marL="0" indent="0" algn="just">
              <a:buNone/>
            </a:pPr>
            <a:r>
              <a:rPr lang="el-GR" sz="2600" i="1" dirty="0" smtClean="0"/>
              <a:t>	Σας </a:t>
            </a:r>
            <a:r>
              <a:rPr lang="el-GR" sz="2600" i="1" dirty="0"/>
              <a:t>ευχαριστούμε για αυτήν την υπέροχη εμπειρία και ελπίζουμε να πραγματοποιηθεί κάτι παρόμοιο και του χρόνου. </a:t>
            </a:r>
            <a:endParaRPr lang="el-GR" sz="2600" i="1" dirty="0" smtClean="0"/>
          </a:p>
          <a:p>
            <a:pPr marL="0" indent="0" algn="just">
              <a:buNone/>
            </a:pPr>
            <a:r>
              <a:rPr lang="el-GR" sz="2600" i="1" dirty="0" smtClean="0"/>
              <a:t>	Καλό </a:t>
            </a:r>
            <a:r>
              <a:rPr lang="el-GR" sz="2600" i="1" dirty="0"/>
              <a:t>καλοκαίρι!</a:t>
            </a:r>
          </a:p>
          <a:p>
            <a:endParaRPr lang="el-GR" dirty="0"/>
          </a:p>
        </p:txBody>
      </p:sp>
    </p:spTree>
    <p:extLst>
      <p:ext uri="{BB962C8B-B14F-4D97-AF65-F5344CB8AC3E}">
        <p14:creationId xmlns:p14="http://schemas.microsoft.com/office/powerpoint/2010/main" val="25045097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550319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33443" y="1825625"/>
            <a:ext cx="7725114" cy="4351338"/>
          </a:xfrm>
        </p:spPr>
      </p:pic>
    </p:spTree>
    <p:extLst>
      <p:ext uri="{BB962C8B-B14F-4D97-AF65-F5344CB8AC3E}">
        <p14:creationId xmlns:p14="http://schemas.microsoft.com/office/powerpoint/2010/main" val="22172246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33443" y="1825625"/>
            <a:ext cx="7725114" cy="4351338"/>
          </a:xfrm>
        </p:spPr>
      </p:pic>
    </p:spTree>
    <p:extLst>
      <p:ext uri="{BB962C8B-B14F-4D97-AF65-F5344CB8AC3E}">
        <p14:creationId xmlns:p14="http://schemas.microsoft.com/office/powerpoint/2010/main" val="41994430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33443" y="1825625"/>
            <a:ext cx="7725114" cy="4351338"/>
          </a:xfrm>
        </p:spPr>
      </p:pic>
    </p:spTree>
    <p:extLst>
      <p:ext uri="{BB962C8B-B14F-4D97-AF65-F5344CB8AC3E}">
        <p14:creationId xmlns:p14="http://schemas.microsoft.com/office/powerpoint/2010/main" val="19287301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33443" y="1825625"/>
            <a:ext cx="7725114" cy="4351338"/>
          </a:xfrm>
        </p:spPr>
      </p:pic>
    </p:spTree>
    <p:extLst>
      <p:ext uri="{BB962C8B-B14F-4D97-AF65-F5344CB8AC3E}">
        <p14:creationId xmlns:p14="http://schemas.microsoft.com/office/powerpoint/2010/main" val="19277457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2623486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a:prstGeom prst="rect">
            <a:avLst/>
          </a:prstGeom>
        </p:spPr>
      </p:pic>
    </p:spTree>
    <p:extLst>
      <p:ext uri="{BB962C8B-B14F-4D97-AF65-F5344CB8AC3E}">
        <p14:creationId xmlns:p14="http://schemas.microsoft.com/office/powerpoint/2010/main" val="14367076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1478143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996778"/>
            <a:ext cx="10515600" cy="5180185"/>
          </a:xfrm>
        </p:spPr>
        <p:txBody>
          <a:bodyPr>
            <a:normAutofit fontScale="92500" lnSpcReduction="20000"/>
          </a:bodyPr>
          <a:lstStyle/>
          <a:p>
            <a:pPr marL="0" lvl="0" indent="0">
              <a:buNone/>
            </a:pPr>
            <a:r>
              <a:rPr lang="el-GR" i="1" dirty="0"/>
              <a:t> </a:t>
            </a:r>
            <a:r>
              <a:rPr lang="el-GR" sz="3000" i="1" dirty="0"/>
              <a:t>Η </a:t>
            </a:r>
            <a:r>
              <a:rPr lang="el-GR" sz="3000" dirty="0"/>
              <a:t> Θεοφανία </a:t>
            </a:r>
            <a:r>
              <a:rPr lang="el-GR" sz="3000" dirty="0" err="1"/>
              <a:t>Αλυσανδράτου</a:t>
            </a:r>
            <a:r>
              <a:rPr lang="el-GR" sz="3000" dirty="0"/>
              <a:t>, Γ΄ Λυκείου, έγραψε:</a:t>
            </a:r>
          </a:p>
          <a:p>
            <a:pPr marL="0" indent="0">
              <a:buNone/>
            </a:pPr>
            <a:r>
              <a:rPr lang="el-GR" i="1" dirty="0"/>
              <a:t>Φέτος είχαμε την ευκαιρία, στο πλαίσιο του πολιτιστικού προγράμματος του σχολείου μας, να επισκεφτούμε το συγκεκριμένο δημοτικό σχολείο Αθηνών. </a:t>
            </a:r>
            <a:endParaRPr lang="el-GR" dirty="0"/>
          </a:p>
          <a:p>
            <a:pPr marL="0" indent="0">
              <a:buNone/>
            </a:pPr>
            <a:r>
              <a:rPr lang="el-GR" i="1" dirty="0" smtClean="0"/>
              <a:t>	Μέσω </a:t>
            </a:r>
            <a:r>
              <a:rPr lang="el-GR" i="1" dirty="0"/>
              <a:t>της ανάγνωσης ενός κειμένου στα ελληνικά και στα αγγλικά, της συζήτησης, αλλά και της ζωγραφικής, ήρθαμε σε επαφή με ορισμένα </a:t>
            </a:r>
            <a:r>
              <a:rPr lang="el-GR" i="1" dirty="0" smtClean="0"/>
              <a:t>παιδιά </a:t>
            </a:r>
            <a:r>
              <a:rPr lang="el-GR" i="1" dirty="0"/>
              <a:t>από τον προσφυγικό καταυλισμό του Ελαιώνα, τα οποία φοιτούν στο σχολείο αυτό.</a:t>
            </a:r>
            <a:endParaRPr lang="el-GR" dirty="0"/>
          </a:p>
          <a:p>
            <a:pPr marL="0" indent="0">
              <a:buNone/>
            </a:pPr>
            <a:r>
              <a:rPr lang="el-GR" i="1" dirty="0" smtClean="0"/>
              <a:t>	Αν </a:t>
            </a:r>
            <a:r>
              <a:rPr lang="el-GR" i="1" dirty="0"/>
              <a:t>και ο χρόνος, που είχαμε στην διάθεση μας, δεν ήταν άφθονος και αρχικά αντιμετωπίσαμε κάποιες δυσκολίες με την επικοινωνία, λόγω των διαφορετικών γλωσσών, είχαμε τη δυνατότητα να γνωριστούμε καλύτερα, να μοιραστούμε τις σκέψεις και τις εμπειρίες μας.  </a:t>
            </a:r>
            <a:endParaRPr lang="el-GR" dirty="0"/>
          </a:p>
          <a:p>
            <a:pPr marL="0" indent="0">
              <a:buNone/>
            </a:pPr>
            <a:r>
              <a:rPr lang="el-GR" i="1" dirty="0" smtClean="0"/>
              <a:t>	Παρά </a:t>
            </a:r>
            <a:r>
              <a:rPr lang="el-GR" i="1" dirty="0"/>
              <a:t>τις ταλαιπωρίες και όλες τις δυσκολίες που έχουν αντιμετωπίσει και ακόμα αντιμετωπίζουν αυτά τα </a:t>
            </a:r>
            <a:r>
              <a:rPr lang="el-GR" i="1" dirty="0" smtClean="0"/>
              <a:t>παιδιά, </a:t>
            </a:r>
            <a:r>
              <a:rPr lang="el-GR" i="1" dirty="0"/>
              <a:t>δεν έχουν χάσει το πλατύ χαμόγελο τους, </a:t>
            </a:r>
            <a:r>
              <a:rPr lang="el-GR" i="1" dirty="0" smtClean="0"/>
              <a:t>τη </a:t>
            </a:r>
            <a:r>
              <a:rPr lang="el-GR" i="1" dirty="0"/>
              <a:t>δίψα για ζωή και μάθηση.</a:t>
            </a:r>
            <a:endParaRPr lang="el-GR" dirty="0"/>
          </a:p>
          <a:p>
            <a:pPr marL="0" indent="0">
              <a:buNone/>
            </a:pPr>
            <a:r>
              <a:rPr lang="el-GR" i="1" dirty="0"/>
              <a:t> </a:t>
            </a:r>
            <a:r>
              <a:rPr lang="el-GR" i="1" dirty="0" smtClean="0"/>
              <a:t>	Ήταν </a:t>
            </a:r>
            <a:r>
              <a:rPr lang="el-GR" i="1" dirty="0"/>
              <a:t>πραγματικά μια πολλή όμορφη και ξεχωριστή εμπειρία.</a:t>
            </a:r>
            <a:endParaRPr lang="el-GR" dirty="0"/>
          </a:p>
          <a:p>
            <a:endParaRPr lang="el-GR" dirty="0"/>
          </a:p>
        </p:txBody>
      </p:sp>
    </p:spTree>
    <p:extLst>
      <p:ext uri="{BB962C8B-B14F-4D97-AF65-F5344CB8AC3E}">
        <p14:creationId xmlns:p14="http://schemas.microsoft.com/office/powerpoint/2010/main" val="25110066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2750483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8206685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9371393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629086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32788722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0745697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7186537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5204797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1128584"/>
            <a:ext cx="10515600" cy="5048379"/>
          </a:xfrm>
        </p:spPr>
        <p:txBody>
          <a:bodyPr>
            <a:normAutofit fontScale="92500" lnSpcReduction="10000"/>
          </a:bodyPr>
          <a:lstStyle/>
          <a:p>
            <a:pPr marL="0" lvl="0" indent="0">
              <a:buNone/>
            </a:pPr>
            <a:r>
              <a:rPr lang="el-GR" sz="3000" dirty="0"/>
              <a:t>Η </a:t>
            </a:r>
            <a:r>
              <a:rPr lang="el-GR" sz="3000" dirty="0" err="1"/>
              <a:t>Σταυρίνα</a:t>
            </a:r>
            <a:r>
              <a:rPr lang="el-GR" sz="3000" dirty="0"/>
              <a:t> </a:t>
            </a:r>
            <a:r>
              <a:rPr lang="el-GR" sz="3000" dirty="0" smtClean="0"/>
              <a:t>Χρυσάνθου</a:t>
            </a:r>
            <a:r>
              <a:rPr lang="el-GR" sz="3000" dirty="0"/>
              <a:t>, </a:t>
            </a:r>
            <a:r>
              <a:rPr lang="el-GR" sz="3000" dirty="0" err="1"/>
              <a:t>Α΄Λυκείου</a:t>
            </a:r>
            <a:r>
              <a:rPr lang="el-GR" sz="3000" dirty="0"/>
              <a:t>, γράφει</a:t>
            </a:r>
            <a:r>
              <a:rPr lang="el-GR" dirty="0"/>
              <a:t>:</a:t>
            </a:r>
          </a:p>
          <a:p>
            <a:pPr marL="0" indent="0">
              <a:buNone/>
            </a:pPr>
            <a:r>
              <a:rPr lang="el-GR" i="1" dirty="0"/>
              <a:t> </a:t>
            </a:r>
            <a:endParaRPr lang="el-GR" dirty="0"/>
          </a:p>
          <a:p>
            <a:pPr marL="0" indent="0">
              <a:buNone/>
            </a:pPr>
            <a:r>
              <a:rPr lang="el-GR" i="1" dirty="0"/>
              <a:t>Φέτος, πήρα μέρος σε ένα πολιτιστικό πρόγραμμα που μου τράβηξε το ενδιαφέρον εξαρχής, γιατί ήταν πολύ πιο διαφορετικό από τα υπόλοιπα που υπήρχαν. Αφορούσε τους πρόσφυγες και πιο συγκεκριμένα τα παιδιά που είναι θύματα του πολέμου. </a:t>
            </a:r>
            <a:endParaRPr lang="el-GR" dirty="0"/>
          </a:p>
          <a:p>
            <a:pPr marL="0" indent="0">
              <a:buNone/>
            </a:pPr>
            <a:r>
              <a:rPr lang="el-GR" i="1" dirty="0"/>
              <a:t>	Πήγαμε σε ένα δημοτικό και κάναμε μάθημα στα αξιολάτρευτα αυτά παιδιά. Σίγουρα όλοι είχαμε ενθουσιαστεί! Προσωπικά, ήταν από τις καλύτερες εμπειρίες της ζωής μου, με ανάμεικτα συναισθήματα. Το κορίτσι που είχα κάπως αναλάβει</a:t>
            </a:r>
            <a:r>
              <a:rPr lang="el-GR" i="1" dirty="0" smtClean="0"/>
              <a:t>, δηλαδή ήταν στην ομάδα μου, </a:t>
            </a:r>
            <a:r>
              <a:rPr lang="el-GR" i="1" dirty="0"/>
              <a:t>το θυμάμαι ακόμη, καθώς μου άφησε μια ζωγραφιά με το όνομά της, </a:t>
            </a:r>
            <a:r>
              <a:rPr lang="el-GR" i="1" dirty="0" err="1"/>
              <a:t>Ναγιέ</a:t>
            </a:r>
            <a:r>
              <a:rPr lang="el-GR" i="1" dirty="0"/>
              <a:t>!</a:t>
            </a:r>
            <a:endParaRPr lang="el-GR" dirty="0"/>
          </a:p>
          <a:p>
            <a:pPr marL="0" indent="0">
              <a:buNone/>
            </a:pPr>
            <a:r>
              <a:rPr lang="el-GR" i="1" dirty="0"/>
              <a:t>	Φεύγοντας βγήκαμε όλοι φωτογραφίες και σίγουρα θα τις ζητήσω από την καθηγήτριά μου, γιατί αυτή τη μέρα θέλω να την θυμάμαι…</a:t>
            </a:r>
            <a:endParaRPr lang="el-GR" dirty="0"/>
          </a:p>
          <a:p>
            <a:pPr marL="0" indent="0">
              <a:buNone/>
            </a:pPr>
            <a:endParaRPr lang="el-GR" dirty="0"/>
          </a:p>
        </p:txBody>
      </p:sp>
    </p:spTree>
    <p:extLst>
      <p:ext uri="{BB962C8B-B14F-4D97-AF65-F5344CB8AC3E}">
        <p14:creationId xmlns:p14="http://schemas.microsoft.com/office/powerpoint/2010/main" val="19936620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795277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16659381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28050345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39131424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36364077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34649975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3" cy="4351338"/>
          </a:xfrm>
        </p:spPr>
      </p:pic>
    </p:spTree>
    <p:extLst>
      <p:ext uri="{BB962C8B-B14F-4D97-AF65-F5344CB8AC3E}">
        <p14:creationId xmlns:p14="http://schemas.microsoft.com/office/powerpoint/2010/main" val="88473829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774356"/>
            <a:ext cx="10515600" cy="5807675"/>
          </a:xfrm>
        </p:spPr>
        <p:txBody>
          <a:bodyPr>
            <a:normAutofit fontScale="77500" lnSpcReduction="20000"/>
          </a:bodyPr>
          <a:lstStyle/>
          <a:p>
            <a:pPr marL="0" lvl="0" indent="0">
              <a:buNone/>
            </a:pPr>
            <a:r>
              <a:rPr lang="el-GR" sz="3600" i="1" dirty="0"/>
              <a:t>Ο </a:t>
            </a:r>
            <a:r>
              <a:rPr lang="el-GR" sz="3600" dirty="0"/>
              <a:t> Άγγελος Δρακόπουλος, Γ΄ Λυκείου, λέει</a:t>
            </a:r>
            <a:r>
              <a:rPr lang="el-GR" sz="3600" dirty="0" smtClean="0"/>
              <a:t>:</a:t>
            </a:r>
            <a:endParaRPr lang="el-GR" sz="3600" dirty="0"/>
          </a:p>
          <a:p>
            <a:pPr marL="0" indent="0" algn="just">
              <a:buNone/>
            </a:pPr>
            <a:r>
              <a:rPr lang="el-GR" i="1" dirty="0"/>
              <a:t>Στην Ελλάδα του σήμερα, σε μια Ελλάδα που παρακολουθεί καχύποπτα οτιδήποτε το διαφορετικό και το αλλόθρησκο, οι μαθητές του συγκεκριμένου δημοτικού  σχολείου Αθηνών, επιβεβαίωσαν τα πιστεύω και τις ελπίδες μου</a:t>
            </a:r>
            <a:r>
              <a:rPr lang="el-GR" i="1" dirty="0" smtClean="0"/>
              <a:t>.</a:t>
            </a:r>
            <a:endParaRPr lang="el-GR" dirty="0"/>
          </a:p>
          <a:p>
            <a:pPr marL="0" indent="0" algn="just">
              <a:buNone/>
            </a:pPr>
            <a:r>
              <a:rPr lang="el-GR" i="1" dirty="0"/>
              <a:t> </a:t>
            </a:r>
            <a:r>
              <a:rPr lang="el-GR" i="1" dirty="0" smtClean="0"/>
              <a:t>	Παρά </a:t>
            </a:r>
            <a:r>
              <a:rPr lang="el-GR" i="1" dirty="0"/>
              <a:t>το σκληρό παρελθόν και τις σκοτεινές αναμνήσεις που ακολουθούν αυτά τα </a:t>
            </a:r>
            <a:r>
              <a:rPr lang="el-GR" i="1" dirty="0" smtClean="0"/>
              <a:t>παιδιά, </a:t>
            </a:r>
            <a:r>
              <a:rPr lang="el-GR" i="1" dirty="0"/>
              <a:t>καταφέρνουν να έχουν εξίσου τις ίδιες ελπίδες και </a:t>
            </a:r>
            <a:r>
              <a:rPr lang="el-GR" i="1" dirty="0" smtClean="0"/>
              <a:t>όνειρα, </a:t>
            </a:r>
            <a:r>
              <a:rPr lang="el-GR" i="1" dirty="0"/>
              <a:t>όπως κάθε </a:t>
            </a:r>
            <a:r>
              <a:rPr lang="el-GR" i="1" dirty="0" smtClean="0"/>
              <a:t>ελληνόπουλο, το </a:t>
            </a:r>
            <a:r>
              <a:rPr lang="el-GR" i="1" dirty="0"/>
              <a:t>ίδιο πλατύ χαμόγελο στα </a:t>
            </a:r>
            <a:r>
              <a:rPr lang="el-GR" i="1" dirty="0" smtClean="0"/>
              <a:t>χείλη, </a:t>
            </a:r>
            <a:r>
              <a:rPr lang="el-GR" i="1" dirty="0"/>
              <a:t>αλλά και τη ζωηράδα κάθε άλλου παιδιού στον κόσμο. </a:t>
            </a:r>
            <a:endParaRPr lang="el-GR" dirty="0"/>
          </a:p>
          <a:p>
            <a:pPr marL="0" indent="0" algn="just">
              <a:buNone/>
            </a:pPr>
            <a:r>
              <a:rPr lang="el-GR" i="1" dirty="0" smtClean="0"/>
              <a:t>	Παρά </a:t>
            </a:r>
            <a:r>
              <a:rPr lang="el-GR" i="1" dirty="0"/>
              <a:t>την αρχική δυσκολία  στην επικοινωνία και τον ελάχιστο χρόνο, που μας </a:t>
            </a:r>
            <a:r>
              <a:rPr lang="el-GR" i="1" dirty="0" smtClean="0"/>
              <a:t>δόθηκε, </a:t>
            </a:r>
            <a:r>
              <a:rPr lang="el-GR" i="1" dirty="0"/>
              <a:t>καταφέραμε, να χτίσουμε σχέσεις εμπιστοσύνης και φιλίας, να μιλήσουμε για θέματα της </a:t>
            </a:r>
            <a:r>
              <a:rPr lang="el-GR" i="1" dirty="0" smtClean="0"/>
              <a:t>καινούργιας, </a:t>
            </a:r>
            <a:r>
              <a:rPr lang="el-GR" i="1" dirty="0"/>
              <a:t>αλλά και της παλιάς καθημερινότητας των παιδιών. Τα ίδια τα παιδιά ανοίχτηκαν προς  εμάς μέσω της ζωγραφικής τους.</a:t>
            </a:r>
            <a:endParaRPr lang="el-GR" dirty="0"/>
          </a:p>
          <a:p>
            <a:pPr marL="0" indent="0" algn="just">
              <a:buNone/>
            </a:pPr>
            <a:r>
              <a:rPr lang="el-GR" i="1" dirty="0" smtClean="0"/>
              <a:t>	 </a:t>
            </a:r>
            <a:r>
              <a:rPr lang="el-GR" i="1" dirty="0"/>
              <a:t>Όλη αυτή η εμπειρία θα μου μείνει </a:t>
            </a:r>
            <a:r>
              <a:rPr lang="el-GR" i="1" dirty="0" smtClean="0"/>
              <a:t>αξέχαστη, </a:t>
            </a:r>
            <a:r>
              <a:rPr lang="el-GR" i="1" dirty="0"/>
              <a:t>αφού αυτά τα παιδιά με γέμισαν ελπίδα, διότι παρ’ όλα τα δεινά που υπέστησαν τα περασμένα χρόνια και δυστυχώς, πιθανότατα, τα δεινά  γι’ αυτούς θα </a:t>
            </a:r>
            <a:r>
              <a:rPr lang="el-GR" i="1" dirty="0" smtClean="0"/>
              <a:t>εξακολουθήσουν … </a:t>
            </a:r>
            <a:r>
              <a:rPr lang="el-GR" i="1" dirty="0"/>
              <a:t>τα παιδιά αυτά συνεχίζουν και δεν θα πάψουν να ελπίζουν σε κάτι καλύτερο. Έτσι  οι μαθητές αυτοί έκαναν και εμένα τον ίδιο, να αναθεωρήσω την θέση μου στον κόσμο. </a:t>
            </a:r>
            <a:endParaRPr lang="el-GR" dirty="0"/>
          </a:p>
          <a:p>
            <a:pPr marL="0" indent="0" algn="just">
              <a:buNone/>
            </a:pPr>
            <a:r>
              <a:rPr lang="el-GR" i="1" dirty="0" smtClean="0"/>
              <a:t>	Τέλος, </a:t>
            </a:r>
            <a:r>
              <a:rPr lang="el-GR" i="1" dirty="0"/>
              <a:t>θα ήθελα να ευχαριστήσω τις υπεύθυνες καθηγήτριες του προγράμματος, την κυρία </a:t>
            </a:r>
            <a:r>
              <a:rPr lang="el-GR" i="1" dirty="0" err="1" smtClean="0"/>
              <a:t>Βορρίση</a:t>
            </a:r>
            <a:r>
              <a:rPr lang="el-GR" i="1" dirty="0"/>
              <a:t>,</a:t>
            </a:r>
            <a:r>
              <a:rPr lang="el-GR" i="1" dirty="0" smtClean="0"/>
              <a:t> </a:t>
            </a:r>
            <a:r>
              <a:rPr lang="el-GR" i="1" dirty="0"/>
              <a:t>την κυρία </a:t>
            </a:r>
            <a:r>
              <a:rPr lang="el-GR" i="1" dirty="0" err="1" smtClean="0"/>
              <a:t>Σκουτέλη</a:t>
            </a:r>
            <a:r>
              <a:rPr lang="el-GR" i="1" dirty="0"/>
              <a:t> </a:t>
            </a:r>
            <a:r>
              <a:rPr lang="el-GR" i="1" dirty="0" smtClean="0"/>
              <a:t>και την κυρία </a:t>
            </a:r>
            <a:r>
              <a:rPr lang="el-GR" i="1" dirty="0" err="1" smtClean="0"/>
              <a:t>Γιαννίτσαρη</a:t>
            </a:r>
            <a:r>
              <a:rPr lang="el-GR" i="1" dirty="0" smtClean="0"/>
              <a:t>,  </a:t>
            </a:r>
            <a:r>
              <a:rPr lang="el-GR" i="1" dirty="0"/>
              <a:t>αλλά και τον διευθυντή του σχολείου μας τον κύριο </a:t>
            </a:r>
            <a:r>
              <a:rPr lang="el-GR" i="1" dirty="0" err="1"/>
              <a:t>Κολλιάρο</a:t>
            </a:r>
            <a:r>
              <a:rPr lang="el-GR" i="1" dirty="0"/>
              <a:t>, που μου πρόσφεραν αυτήν την ευκαιρία</a:t>
            </a:r>
            <a:r>
              <a:rPr lang="el-GR" i="1" dirty="0" smtClean="0"/>
              <a:t>, </a:t>
            </a:r>
            <a:r>
              <a:rPr lang="el-GR" i="1" dirty="0"/>
              <a:t>να </a:t>
            </a:r>
            <a:r>
              <a:rPr lang="el-GR" i="1" dirty="0" smtClean="0"/>
              <a:t>συμμετέχω, </a:t>
            </a:r>
            <a:r>
              <a:rPr lang="el-GR" i="1" dirty="0"/>
              <a:t>στο πολιτιστικό αυτό </a:t>
            </a:r>
            <a:r>
              <a:rPr lang="el-GR" i="1" dirty="0" smtClean="0"/>
              <a:t>πρόγραμμα.</a:t>
            </a:r>
            <a:endParaRPr lang="el-GR" dirty="0"/>
          </a:p>
          <a:p>
            <a:pPr marL="0" indent="0">
              <a:buNone/>
            </a:pPr>
            <a:endParaRPr lang="el-GR" dirty="0"/>
          </a:p>
        </p:txBody>
      </p:sp>
    </p:spTree>
    <p:extLst>
      <p:ext uri="{BB962C8B-B14F-4D97-AF65-F5344CB8AC3E}">
        <p14:creationId xmlns:p14="http://schemas.microsoft.com/office/powerpoint/2010/main" val="234711780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33783436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pPr marL="0" indent="0" algn="just">
              <a:buNone/>
            </a:pPr>
            <a:r>
              <a:rPr lang="el-GR" dirty="0" smtClean="0"/>
              <a:t>Όλοι επιθυμούμε, μετά την εμπειρία αυτή, να επαναλάβουμε τη δράση, για να ξαναβρεθούμε με τους μικρούς μαθητές μας και να ανταλλάξουμε λέξεις στα ελληνικά, στα αγγλικά, να ζωγραφίσουμε, να παίξουμε μαζί τους και να αγκαλιαστούμε για να πέσουν οι «φράχτες» στην </a:t>
            </a:r>
            <a:r>
              <a:rPr lang="el-GR" dirty="0" err="1" smtClean="0"/>
              <a:t>παγκοσμιοποιημένη</a:t>
            </a:r>
            <a:r>
              <a:rPr lang="el-GR" dirty="0" smtClean="0"/>
              <a:t> πια ζωή μας.</a:t>
            </a:r>
            <a:endParaRPr lang="el-GR" dirty="0"/>
          </a:p>
        </p:txBody>
      </p:sp>
    </p:spTree>
    <p:extLst>
      <p:ext uri="{BB962C8B-B14F-4D97-AF65-F5344CB8AC3E}">
        <p14:creationId xmlns:p14="http://schemas.microsoft.com/office/powerpoint/2010/main" val="3912920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TotalTime>
  <Words>761</Words>
  <Application>Microsoft Office PowerPoint</Application>
  <PresentationFormat>Προσαρμογή</PresentationFormat>
  <Paragraphs>86</Paragraphs>
  <Slides>61</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61</vt:i4>
      </vt:variant>
    </vt:vector>
  </HeadingPairs>
  <TitlesOfParts>
    <vt:vector size="62" baseType="lpstr">
      <vt:lpstr>Θέμα του Office</vt:lpstr>
      <vt:lpstr>ΠΡΟΣΦΥΓΕΣ:  ΑΝΟΙΓΟΝΤΑΣ ΔΡΟΜΟΥΣ  ΓΙΑ ΤΗΝ ΕΝΤΑΞΗ ΤΩΝ ΠΡΟΣΦΥΓΩΝ ΣΤΗΝ ΕΚΠΑΙΔΕΥΣΗ </vt:lpstr>
      <vt:lpstr>Συμμετέχοντες: </vt:lpstr>
      <vt:lpstr>Συμμετέχοντες μαθητές: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Η Έλλη Αλεξανδρίδη, Α΄Λυκείου, γράφει:</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ΠΡΟΣΦΥΓΕΣ: ΑΝΟΙΓΟΝΤΑΣ ΔΡΟΜΟΥΣ  ΓΙΑ ΤΗΝ ΕΝΤΑΞΗ ΤΩΝ ΠΡΟΣΦΥΓΩΝ ΣΤΗΝ ΕΚΠΑΙΔΕΥΣΗ </dc:title>
  <dc:creator>gram</dc:creator>
  <cp:lastModifiedBy>Dimis</cp:lastModifiedBy>
  <cp:revision>77</cp:revision>
  <dcterms:created xsi:type="dcterms:W3CDTF">2017-05-19T07:50:10Z</dcterms:created>
  <dcterms:modified xsi:type="dcterms:W3CDTF">2019-02-14T14:40:43Z</dcterms:modified>
</cp:coreProperties>
</file>